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Lst>
  <p:sldIdLst>
    <p:sldId id="256" r:id="rId2"/>
    <p:sldId id="257" r:id="rId3"/>
    <p:sldId id="258" r:id="rId4"/>
    <p:sldId id="265" r:id="rId5"/>
    <p:sldId id="266"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8" d="100"/>
          <a:sy n="58" d="100"/>
        </p:scale>
        <p:origin x="662"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827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22983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55676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9369055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942526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6E9DEC-419B-4CC5-A080-3B06BD5A8291}" type="datetimeFigureOut">
              <a:rPr lang="en-US" smtClean="0"/>
              <a:t>1/3/2015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069713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6E9DEC-419B-4CC5-A080-3B06BD5A8291}" type="datetimeFigureOut">
              <a:rPr lang="en-US" smtClean="0"/>
              <a:t>1/3/2015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663932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8092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6848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2DE42F4-6EEF-4EF7-8ED4-2208F0F89A08}"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41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263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593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218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E99F462-093F-4566-844B-4C71F2739DA5}" type="datetimeFigureOut">
              <a:rPr lang="en-US" smtClean="0"/>
              <a:t>1/3/2015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256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24A7AC-904D-4781-85BA-7D10C17ED021}" type="datetimeFigureOut">
              <a:rPr lang="en-US" smtClean="0"/>
              <a:t>1/3/2015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823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331444B-B92B-4E27-8C94-BB93EAF5CB18}" type="datetimeFigureOut">
              <a:rPr lang="en-US" smtClean="0"/>
              <a:t>1/3/2015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9841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8256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6E9DEC-419B-4CC5-A080-3B06BD5A8291}" type="datetimeFigureOut">
              <a:rPr lang="en-US" smtClean="0"/>
              <a:t>1/3/2015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91233203"/>
      </p:ext>
    </p:extLst>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qEFS46NotO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hemistry.tutorcircle.com/environmental-chemistry/environmental-toxicolog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1802921"/>
            <a:ext cx="8144134" cy="2303858"/>
          </a:xfrm>
        </p:spPr>
        <p:txBody>
          <a:bodyPr>
            <a:normAutofit fontScale="90000"/>
          </a:bodyPr>
          <a:lstStyle/>
          <a:p>
            <a:pPr algn="ctr"/>
            <a:r>
              <a:rPr lang="en-US" dirty="0" smtClean="0">
                <a:solidFill>
                  <a:srgbClr val="FFFF00"/>
                </a:solidFill>
              </a:rPr>
              <a:t>Metals , Nonmetals and Metalloids</a:t>
            </a:r>
            <a:r>
              <a:rPr lang="en-US" dirty="0" smtClean="0"/>
              <a:t/>
            </a:r>
            <a:br>
              <a:rPr lang="en-US" dirty="0" smtClean="0"/>
            </a:br>
            <a:endParaRPr lang="en-US" dirty="0">
              <a:solidFill>
                <a:schemeClr val="accent2">
                  <a:lumMod val="40000"/>
                  <a:lumOff val="60000"/>
                </a:schemeClr>
              </a:solidFill>
            </a:endParaRPr>
          </a:p>
        </p:txBody>
      </p:sp>
      <p:sp>
        <p:nvSpPr>
          <p:cNvPr id="3" name="Subtitle 2"/>
          <p:cNvSpPr>
            <a:spLocks noGrp="1"/>
          </p:cNvSpPr>
          <p:nvPr>
            <p:ph type="subTitle" idx="1"/>
          </p:nvPr>
        </p:nvSpPr>
        <p:spPr/>
        <p:txBody>
          <a:bodyPr/>
          <a:lstStyle/>
          <a:p>
            <a:r>
              <a:rPr lang="en-US" dirty="0" smtClean="0">
                <a:solidFill>
                  <a:srgbClr val="FFFF00"/>
                </a:solidFill>
              </a:rPr>
              <a:t>8</a:t>
            </a:r>
            <a:r>
              <a:rPr lang="en-US" baseline="30000" dirty="0" smtClean="0">
                <a:solidFill>
                  <a:srgbClr val="FFFF00"/>
                </a:solidFill>
              </a:rPr>
              <a:t>th</a:t>
            </a:r>
            <a:r>
              <a:rPr lang="en-US" dirty="0" smtClean="0">
                <a:solidFill>
                  <a:srgbClr val="FFFF00"/>
                </a:solidFill>
              </a:rPr>
              <a:t> grade Liliana Caraba  </a:t>
            </a:r>
            <a:r>
              <a:rPr lang="en-US" dirty="0">
                <a:solidFill>
                  <a:srgbClr val="FFFF00"/>
                </a:solidFill>
              </a:rPr>
              <a:t> </a:t>
            </a:r>
            <a:r>
              <a:rPr lang="en-US" dirty="0" smtClean="0">
                <a:solidFill>
                  <a:srgbClr val="FFFF00"/>
                </a:solidFill>
              </a:rPr>
              <a:t> </a:t>
            </a:r>
          </a:p>
        </p:txBody>
      </p:sp>
    </p:spTree>
    <p:extLst>
      <p:ext uri="{BB962C8B-B14F-4D97-AF65-F5344CB8AC3E}">
        <p14:creationId xmlns:p14="http://schemas.microsoft.com/office/powerpoint/2010/main" val="1613028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Properties of Metals Nonmetals and Metalloids</a:t>
            </a:r>
            <a:br>
              <a:rPr lang="en-US" b="1" dirty="0"/>
            </a:br>
            <a:endParaRPr lang="en-US" dirty="0"/>
          </a:p>
        </p:txBody>
      </p:sp>
      <p:sp>
        <p:nvSpPr>
          <p:cNvPr id="3" name="Content Placeholder 2"/>
          <p:cNvSpPr>
            <a:spLocks noGrp="1"/>
          </p:cNvSpPr>
          <p:nvPr>
            <p:ph idx="1"/>
          </p:nvPr>
        </p:nvSpPr>
        <p:spPr>
          <a:xfrm>
            <a:off x="1103312" y="1853248"/>
            <a:ext cx="8946541" cy="4395151"/>
          </a:xfrm>
        </p:spPr>
        <p:txBody>
          <a:bodyPr>
            <a:normAutofit lnSpcReduction="10000"/>
          </a:bodyPr>
          <a:lstStyle/>
          <a:p>
            <a:pPr marL="0" indent="0">
              <a:buNone/>
            </a:pPr>
            <a:r>
              <a:rPr lang="en-US" dirty="0" smtClean="0"/>
              <a:t>All </a:t>
            </a:r>
            <a:r>
              <a:rPr lang="en-US" dirty="0"/>
              <a:t>elements of the periodic table can be classified as metals or nonmetals, with the exception of a small number of so called metalloids. The main physical and chemical properties that chemically distinguish metals from nonmetals include</a:t>
            </a:r>
            <a:br>
              <a:rPr lang="en-US" dirty="0"/>
            </a:br>
            <a:endParaRPr lang="en-US" dirty="0" smtClean="0"/>
          </a:p>
          <a:p>
            <a:pPr marL="0" indent="0">
              <a:buNone/>
            </a:pPr>
            <a:r>
              <a:rPr lang="en-US" dirty="0" smtClean="0"/>
              <a:t>Having </a:t>
            </a:r>
            <a:r>
              <a:rPr lang="en-US" dirty="0"/>
              <a:t>a characteristic luster </a:t>
            </a:r>
          </a:p>
          <a:p>
            <a:r>
              <a:rPr lang="en-US" dirty="0"/>
              <a:t>Being malleable and ductile</a:t>
            </a:r>
          </a:p>
          <a:p>
            <a:r>
              <a:rPr lang="en-US" dirty="0"/>
              <a:t>Characteristically forming positively charged ions </a:t>
            </a:r>
          </a:p>
          <a:p>
            <a:r>
              <a:rPr lang="en-US" dirty="0"/>
              <a:t>Having higher melting points and boiling points than nonmetals (solid at normal temperature and pressure)</a:t>
            </a:r>
          </a:p>
          <a:p>
            <a:r>
              <a:rPr lang="en-US" dirty="0"/>
              <a:t>Having high density compared with </a:t>
            </a:r>
            <a:r>
              <a:rPr lang="en-US" dirty="0" smtClean="0"/>
              <a:t>nonmetals</a:t>
            </a:r>
            <a:endParaRPr lang="en-US" dirty="0"/>
          </a:p>
          <a:p>
            <a:r>
              <a:rPr lang="en-US" dirty="0"/>
              <a:t>Usually being good conductors of heat and </a:t>
            </a:r>
            <a:r>
              <a:rPr lang="en-US" dirty="0" smtClean="0"/>
              <a:t>electricity</a:t>
            </a:r>
            <a:endParaRPr lang="en-US" dirty="0"/>
          </a:p>
          <a:p>
            <a:endParaRPr lang="en-US" dirty="0"/>
          </a:p>
        </p:txBody>
      </p:sp>
    </p:spTree>
    <p:extLst>
      <p:ext uri="{BB962C8B-B14F-4D97-AF65-F5344CB8AC3E}">
        <p14:creationId xmlns:p14="http://schemas.microsoft.com/office/powerpoint/2010/main" val="1655261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use the graphic organizer to record your observations about the chemical elements </a:t>
            </a:r>
            <a:endParaRPr lang="en-US" dirty="0"/>
          </a:p>
        </p:txBody>
      </p:sp>
      <p:sp>
        <p:nvSpPr>
          <p:cNvPr id="3" name="Content Placeholder 2"/>
          <p:cNvSpPr>
            <a:spLocks noGrp="1"/>
          </p:cNvSpPr>
          <p:nvPr>
            <p:ph idx="1"/>
          </p:nvPr>
        </p:nvSpPr>
        <p:spPr>
          <a:xfrm>
            <a:off x="1103312" y="2751364"/>
            <a:ext cx="8946541" cy="3497035"/>
          </a:xfrm>
        </p:spPr>
        <p:txBody>
          <a:bodyPr>
            <a:normAutofit/>
          </a:bodyPr>
          <a:lstStyle/>
          <a:p>
            <a:r>
              <a:rPr lang="en-US" sz="4000" dirty="0" smtClean="0"/>
              <a:t>Please  </a:t>
            </a:r>
            <a:r>
              <a:rPr lang="en-US" sz="4000" dirty="0"/>
              <a:t>observe, analyze and write about four   physical properties that </a:t>
            </a:r>
            <a:r>
              <a:rPr lang="en-US" sz="4000" dirty="0" smtClean="0"/>
              <a:t>you will </a:t>
            </a:r>
            <a:r>
              <a:rPr lang="en-US" sz="4000" dirty="0"/>
              <a:t>observe looking at </a:t>
            </a:r>
            <a:r>
              <a:rPr lang="en-US" sz="4000" dirty="0" smtClean="0"/>
              <a:t>chemical </a:t>
            </a:r>
            <a:r>
              <a:rPr lang="en-US" sz="4000" dirty="0"/>
              <a:t>Kit</a:t>
            </a:r>
            <a:r>
              <a:rPr lang="en-US" sz="4000" dirty="0" smtClean="0"/>
              <a:t>.</a:t>
            </a:r>
            <a:endParaRPr lang="en-US" sz="4000" dirty="0"/>
          </a:p>
        </p:txBody>
      </p:sp>
    </p:spTree>
    <p:extLst>
      <p:ext uri="{BB962C8B-B14F-4D97-AF65-F5344CB8AC3E}">
        <p14:creationId xmlns:p14="http://schemas.microsoft.com/office/powerpoint/2010/main" val="360242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60000"/>
                    <a:lumOff val="40000"/>
                  </a:schemeClr>
                </a:solidFill>
              </a:rPr>
              <a:t>Do it Now questions</a:t>
            </a:r>
            <a:r>
              <a:rPr lang="en-US" dirty="0" smtClean="0"/>
              <a:t>:</a:t>
            </a:r>
            <a:br>
              <a:rPr lang="en-US" dirty="0" smtClean="0"/>
            </a:br>
            <a:r>
              <a:rPr lang="en-US" dirty="0" smtClean="0"/>
              <a:t>Please Choose to answer one of these questions using the calcium or magnesium articles : (7 Minutes)</a:t>
            </a:r>
            <a:endParaRPr lang="en-US" dirty="0"/>
          </a:p>
        </p:txBody>
      </p:sp>
      <p:sp>
        <p:nvSpPr>
          <p:cNvPr id="3" name="Content Placeholder 2"/>
          <p:cNvSpPr>
            <a:spLocks noGrp="1"/>
          </p:cNvSpPr>
          <p:nvPr>
            <p:ph idx="1"/>
          </p:nvPr>
        </p:nvSpPr>
        <p:spPr>
          <a:xfrm>
            <a:off x="1103312" y="3554083"/>
            <a:ext cx="8946541" cy="2694316"/>
          </a:xfrm>
        </p:spPr>
        <p:txBody>
          <a:bodyPr>
            <a:noAutofit/>
          </a:bodyPr>
          <a:lstStyle/>
          <a:p>
            <a:r>
              <a:rPr lang="en-US" sz="3200" dirty="0" smtClean="0"/>
              <a:t>What is Calcium and how do you now about its implication in our life?</a:t>
            </a:r>
          </a:p>
          <a:p>
            <a:pPr marL="0" indent="0">
              <a:buNone/>
            </a:pPr>
            <a:endParaRPr lang="en-US" sz="3200" dirty="0"/>
          </a:p>
          <a:p>
            <a:r>
              <a:rPr lang="en-US" sz="3200" dirty="0" smtClean="0"/>
              <a:t>What is magnesium and what do you know about its implication in our life?</a:t>
            </a:r>
            <a:endParaRPr lang="en-US" sz="3200" dirty="0"/>
          </a:p>
        </p:txBody>
      </p:sp>
    </p:spTree>
    <p:extLst>
      <p:ext uri="{BB962C8B-B14F-4D97-AF65-F5344CB8AC3E}">
        <p14:creationId xmlns:p14="http://schemas.microsoft.com/office/powerpoint/2010/main" val="1595358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elements in human body</a:t>
            </a:r>
            <a:endParaRPr lang="en-US" dirty="0"/>
          </a:p>
        </p:txBody>
      </p:sp>
      <p:pic>
        <p:nvPicPr>
          <p:cNvPr id="4" name="qEFS46NotO4"/>
          <p:cNvPicPr>
            <a:picLocks noGrp="1" noRot="1" noChangeAspect="1"/>
          </p:cNvPicPr>
          <p:nvPr>
            <p:ph idx="1"/>
            <a:videoFile r:link="rId1"/>
          </p:nvPr>
        </p:nvPicPr>
        <p:blipFill>
          <a:blip r:embed="rId3"/>
          <a:stretch>
            <a:fillRect/>
          </a:stretch>
        </p:blipFill>
        <p:spPr>
          <a:xfrm>
            <a:off x="3748088" y="2518913"/>
            <a:ext cx="3657600" cy="3027872"/>
          </a:xfrm>
          <a:prstGeom prst="rect">
            <a:avLst/>
          </a:prstGeom>
        </p:spPr>
      </p:pic>
    </p:spTree>
    <p:extLst>
      <p:ext uri="{BB962C8B-B14F-4D97-AF65-F5344CB8AC3E}">
        <p14:creationId xmlns:p14="http://schemas.microsoft.com/office/powerpoint/2010/main" val="2428231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choose your elements and get back in your teams.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Students </a:t>
            </a:r>
            <a:r>
              <a:rPr lang="en-US" sz="3200" dirty="0"/>
              <a:t>will work independently </a:t>
            </a:r>
            <a:r>
              <a:rPr lang="en-US" sz="3200" dirty="0" smtClean="0"/>
              <a:t>to research </a:t>
            </a:r>
            <a:r>
              <a:rPr lang="en-US" sz="3200" dirty="0"/>
              <a:t>each element, but as a team they will have to identify </a:t>
            </a:r>
            <a:r>
              <a:rPr lang="en-US" sz="3200" dirty="0" smtClean="0"/>
              <a:t>the </a:t>
            </a:r>
            <a:r>
              <a:rPr lang="en-US" sz="3200" dirty="0"/>
              <a:t>physical properties of each group of periodic table assign.</a:t>
            </a:r>
          </a:p>
          <a:p>
            <a:r>
              <a:rPr lang="en-US" sz="3200" dirty="0" smtClean="0"/>
              <a:t>T1=Group 1                     T4=Group5</a:t>
            </a:r>
          </a:p>
          <a:p>
            <a:r>
              <a:rPr lang="en-US" sz="3200" dirty="0" smtClean="0"/>
              <a:t>T2 =Group 2                    T5=Group6</a:t>
            </a:r>
          </a:p>
          <a:p>
            <a:r>
              <a:rPr lang="en-US" sz="3200" dirty="0" smtClean="0"/>
              <a:t>T3=Group3                      T6=Group7</a:t>
            </a:r>
          </a:p>
          <a:p>
            <a:endParaRPr lang="en-US" sz="3200" dirty="0"/>
          </a:p>
        </p:txBody>
      </p:sp>
    </p:spTree>
    <p:extLst>
      <p:ext uri="{BB962C8B-B14F-4D97-AF65-F5344CB8AC3E}">
        <p14:creationId xmlns:p14="http://schemas.microsoft.com/office/powerpoint/2010/main" val="205241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idx="1"/>
          </p:nvPr>
        </p:nvSpPr>
        <p:spPr/>
        <p:txBody>
          <a:bodyPr>
            <a:normAutofit/>
          </a:bodyPr>
          <a:lstStyle/>
          <a:p>
            <a:r>
              <a:rPr lang="en-US" sz="2800" dirty="0" smtClean="0"/>
              <a:t>Students will have 3 minutes to research the element and 5 minutes to draw the chemical element on the construction paper.</a:t>
            </a:r>
          </a:p>
          <a:p>
            <a:r>
              <a:rPr lang="en-US" sz="2800" dirty="0" smtClean="0"/>
              <a:t>Each team will have to come to the board to orally present their founding about each element of the group and team conclusions about group physical properties.</a:t>
            </a:r>
            <a:endParaRPr lang="en-US" sz="2800" dirty="0"/>
          </a:p>
        </p:txBody>
      </p:sp>
    </p:spTree>
    <p:extLst>
      <p:ext uri="{BB962C8B-B14F-4D97-AF65-F5344CB8AC3E}">
        <p14:creationId xmlns:p14="http://schemas.microsoft.com/office/powerpoint/2010/main" val="34217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research the following facts about your element</a:t>
            </a:r>
            <a:endParaRPr lang="en-US" dirty="0"/>
          </a:p>
        </p:txBody>
      </p:sp>
      <p:sp>
        <p:nvSpPr>
          <p:cNvPr id="3" name="Text Placeholder 2"/>
          <p:cNvSpPr>
            <a:spLocks noGrp="1"/>
          </p:cNvSpPr>
          <p:nvPr>
            <p:ph type="body" idx="1"/>
          </p:nvPr>
        </p:nvSpPr>
        <p:spPr/>
        <p:txBody>
          <a:bodyPr/>
          <a:lstStyle/>
          <a:p>
            <a:r>
              <a:rPr lang="en-US" dirty="0" smtClean="0"/>
              <a:t>Metals</a:t>
            </a:r>
            <a:endParaRPr lang="en-US" dirty="0"/>
          </a:p>
        </p:txBody>
      </p:sp>
      <p:sp>
        <p:nvSpPr>
          <p:cNvPr id="4" name="Text Placeholder 3"/>
          <p:cNvSpPr>
            <a:spLocks noGrp="1"/>
          </p:cNvSpPr>
          <p:nvPr>
            <p:ph type="body" sz="half" idx="15"/>
          </p:nvPr>
        </p:nvSpPr>
        <p:spPr/>
        <p:txBody>
          <a:bodyPr/>
          <a:lstStyle/>
          <a:p>
            <a:r>
              <a:rPr lang="en-US" dirty="0" smtClean="0"/>
              <a:t>Atomic number</a:t>
            </a:r>
          </a:p>
          <a:p>
            <a:r>
              <a:rPr lang="en-US" dirty="0" smtClean="0"/>
              <a:t>Atomic mass </a:t>
            </a:r>
          </a:p>
          <a:p>
            <a:r>
              <a:rPr lang="en-US" dirty="0" smtClean="0"/>
              <a:t>Number of Protons</a:t>
            </a:r>
          </a:p>
          <a:p>
            <a:r>
              <a:rPr lang="en-US" dirty="0" smtClean="0"/>
              <a:t>Number of electrons </a:t>
            </a:r>
          </a:p>
          <a:p>
            <a:r>
              <a:rPr lang="en-US" dirty="0" smtClean="0"/>
              <a:t>Group number</a:t>
            </a:r>
          </a:p>
          <a:p>
            <a:r>
              <a:rPr lang="en-US" dirty="0" smtClean="0"/>
              <a:t>Period number</a:t>
            </a:r>
          </a:p>
          <a:p>
            <a:r>
              <a:rPr lang="en-US" dirty="0" smtClean="0"/>
              <a:t>Physical characteristics (3)</a:t>
            </a:r>
          </a:p>
          <a:p>
            <a:r>
              <a:rPr lang="en-US" dirty="0" smtClean="0"/>
              <a:t>Chemical characteristics(2)</a:t>
            </a:r>
          </a:p>
          <a:p>
            <a:endParaRPr lang="en-US" dirty="0"/>
          </a:p>
        </p:txBody>
      </p:sp>
      <p:sp>
        <p:nvSpPr>
          <p:cNvPr id="5" name="Text Placeholder 4"/>
          <p:cNvSpPr>
            <a:spLocks noGrp="1"/>
          </p:cNvSpPr>
          <p:nvPr>
            <p:ph type="body" sz="quarter" idx="3"/>
          </p:nvPr>
        </p:nvSpPr>
        <p:spPr/>
        <p:txBody>
          <a:bodyPr/>
          <a:lstStyle/>
          <a:p>
            <a:r>
              <a:rPr lang="en-US" dirty="0" smtClean="0"/>
              <a:t>Nonmetals</a:t>
            </a:r>
            <a:endParaRPr lang="en-US" dirty="0"/>
          </a:p>
        </p:txBody>
      </p:sp>
      <p:sp>
        <p:nvSpPr>
          <p:cNvPr id="6" name="Text Placeholder 5"/>
          <p:cNvSpPr>
            <a:spLocks noGrp="1"/>
          </p:cNvSpPr>
          <p:nvPr>
            <p:ph type="body" sz="half" idx="16"/>
          </p:nvPr>
        </p:nvSpPr>
        <p:spPr/>
        <p:txBody>
          <a:bodyPr/>
          <a:lstStyle/>
          <a:p>
            <a:r>
              <a:rPr lang="en-US" dirty="0"/>
              <a:t>Atomic number</a:t>
            </a:r>
          </a:p>
          <a:p>
            <a:r>
              <a:rPr lang="en-US" dirty="0"/>
              <a:t>Atomic mass </a:t>
            </a:r>
          </a:p>
          <a:p>
            <a:r>
              <a:rPr lang="en-US" dirty="0"/>
              <a:t>Number of Protons</a:t>
            </a:r>
          </a:p>
          <a:p>
            <a:r>
              <a:rPr lang="en-US" dirty="0"/>
              <a:t>Number of electrons </a:t>
            </a:r>
          </a:p>
          <a:p>
            <a:r>
              <a:rPr lang="en-US" dirty="0"/>
              <a:t>Group number</a:t>
            </a:r>
          </a:p>
          <a:p>
            <a:r>
              <a:rPr lang="en-US" dirty="0"/>
              <a:t>Period number</a:t>
            </a:r>
          </a:p>
          <a:p>
            <a:r>
              <a:rPr lang="en-US" dirty="0"/>
              <a:t>Physical characteristics</a:t>
            </a:r>
          </a:p>
          <a:p>
            <a:r>
              <a:rPr lang="en-US" dirty="0"/>
              <a:t>Chemical characteristics</a:t>
            </a:r>
          </a:p>
          <a:p>
            <a:endParaRPr lang="en-US" dirty="0"/>
          </a:p>
        </p:txBody>
      </p:sp>
      <p:sp>
        <p:nvSpPr>
          <p:cNvPr id="7" name="Text Placeholder 6"/>
          <p:cNvSpPr>
            <a:spLocks noGrp="1"/>
          </p:cNvSpPr>
          <p:nvPr>
            <p:ph type="body" sz="quarter" idx="13"/>
          </p:nvPr>
        </p:nvSpPr>
        <p:spPr/>
        <p:txBody>
          <a:bodyPr/>
          <a:lstStyle/>
          <a:p>
            <a:r>
              <a:rPr lang="en-US" dirty="0" smtClean="0"/>
              <a:t>Metalloids</a:t>
            </a:r>
            <a:endParaRPr lang="en-US" dirty="0"/>
          </a:p>
        </p:txBody>
      </p:sp>
      <p:sp>
        <p:nvSpPr>
          <p:cNvPr id="8" name="Text Placeholder 7"/>
          <p:cNvSpPr>
            <a:spLocks noGrp="1"/>
          </p:cNvSpPr>
          <p:nvPr>
            <p:ph type="body" sz="half" idx="17"/>
          </p:nvPr>
        </p:nvSpPr>
        <p:spPr/>
        <p:txBody>
          <a:bodyPr/>
          <a:lstStyle/>
          <a:p>
            <a:r>
              <a:rPr lang="en-US" dirty="0"/>
              <a:t>Atomic number</a:t>
            </a:r>
          </a:p>
          <a:p>
            <a:r>
              <a:rPr lang="en-US" dirty="0"/>
              <a:t>Atomic mass </a:t>
            </a:r>
          </a:p>
          <a:p>
            <a:r>
              <a:rPr lang="en-US" dirty="0"/>
              <a:t>Number of Protons</a:t>
            </a:r>
          </a:p>
          <a:p>
            <a:r>
              <a:rPr lang="en-US" dirty="0"/>
              <a:t>Number of electrons </a:t>
            </a:r>
          </a:p>
          <a:p>
            <a:r>
              <a:rPr lang="en-US" dirty="0"/>
              <a:t>Group number</a:t>
            </a:r>
          </a:p>
          <a:p>
            <a:r>
              <a:rPr lang="en-US" dirty="0"/>
              <a:t>Period number</a:t>
            </a:r>
          </a:p>
          <a:p>
            <a:r>
              <a:rPr lang="en-US" dirty="0"/>
              <a:t>Physical characteristics</a:t>
            </a:r>
          </a:p>
          <a:p>
            <a:r>
              <a:rPr lang="en-US" dirty="0"/>
              <a:t>Chemical characteristics</a:t>
            </a:r>
          </a:p>
          <a:p>
            <a:endParaRPr lang="en-US" dirty="0"/>
          </a:p>
        </p:txBody>
      </p:sp>
    </p:spTree>
    <p:extLst>
      <p:ext uri="{BB962C8B-B14F-4D97-AF65-F5344CB8AC3E}">
        <p14:creationId xmlns:p14="http://schemas.microsoft.com/office/powerpoint/2010/main" val="2167093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Properties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6483289"/>
              </p:ext>
            </p:extLst>
          </p:nvPr>
        </p:nvGraphicFramePr>
        <p:xfrm>
          <a:off x="1844673" y="2052638"/>
          <a:ext cx="7464429" cy="4729768"/>
        </p:xfrm>
        <a:graphic>
          <a:graphicData uri="http://schemas.openxmlformats.org/drawingml/2006/table">
            <a:tbl>
              <a:tblPr/>
              <a:tblGrid>
                <a:gridCol w="2488143"/>
                <a:gridCol w="2488143"/>
                <a:gridCol w="2488143"/>
              </a:tblGrid>
              <a:tr h="534006">
                <a:tc>
                  <a:txBody>
                    <a:bodyPr/>
                    <a:lstStyle/>
                    <a:p>
                      <a:pPr algn="ctr"/>
                      <a:r>
                        <a:rPr lang="en-US" sz="1500" dirty="0"/>
                        <a:t/>
                      </a:r>
                      <a:br>
                        <a:rPr lang="en-US" sz="1500" dirty="0"/>
                      </a:br>
                      <a:endParaRPr lang="en-US" sz="1500" dirty="0"/>
                    </a:p>
                  </a:txBody>
                  <a:tcPr marL="76287" marR="76287" marT="38143" marB="38143" anchor="ctr">
                    <a:lnL>
                      <a:noFill/>
                    </a:lnL>
                    <a:lnR>
                      <a:noFill/>
                    </a:lnR>
                    <a:lnT>
                      <a:noFill/>
                    </a:lnT>
                    <a:lnB>
                      <a:noFill/>
                    </a:lnB>
                  </a:tcPr>
                </a:tc>
                <a:tc>
                  <a:txBody>
                    <a:bodyPr/>
                    <a:lstStyle/>
                    <a:p>
                      <a:pPr algn="ctr"/>
                      <a:r>
                        <a:rPr lang="en-US" sz="1500" b="1" dirty="0" smtClean="0"/>
                        <a:t>Metals</a:t>
                      </a:r>
                      <a:r>
                        <a:rPr lang="en-US" sz="1500" dirty="0"/>
                        <a:t/>
                      </a:r>
                      <a:br>
                        <a:rPr lang="en-US" sz="1500" dirty="0"/>
                      </a:br>
                      <a:endParaRPr lang="en-US" sz="1500" dirty="0"/>
                    </a:p>
                  </a:txBody>
                  <a:tcPr marL="76287" marR="76287" marT="38143" marB="38143" anchor="ctr">
                    <a:lnL>
                      <a:noFill/>
                    </a:lnL>
                    <a:lnR>
                      <a:noFill/>
                    </a:lnR>
                    <a:lnT>
                      <a:noFill/>
                    </a:lnT>
                    <a:lnB>
                      <a:noFill/>
                    </a:lnB>
                  </a:tcPr>
                </a:tc>
                <a:tc>
                  <a:txBody>
                    <a:bodyPr/>
                    <a:lstStyle/>
                    <a:p>
                      <a:r>
                        <a:rPr lang="en-US" sz="1500" b="1" dirty="0" smtClean="0"/>
                        <a:t>Nonmetals</a:t>
                      </a:r>
                      <a:endParaRPr lang="en-US" sz="1500" b="1" dirty="0"/>
                    </a:p>
                  </a:txBody>
                  <a:tcPr marL="76287" marR="76287" marT="38143" marB="38143">
                    <a:lnL>
                      <a:noFill/>
                    </a:lnL>
                  </a:tcPr>
                </a:tc>
              </a:tr>
              <a:tr h="762866">
                <a:tc>
                  <a:txBody>
                    <a:bodyPr/>
                    <a:lstStyle/>
                    <a:p>
                      <a:pPr algn="ctr"/>
                      <a:r>
                        <a:rPr lang="en-US" sz="1500" dirty="0"/>
                        <a:t>1</a:t>
                      </a:r>
                    </a:p>
                  </a:txBody>
                  <a:tcPr marL="76287" marR="76287" marT="38143" marB="38143" anchor="ctr">
                    <a:lnL>
                      <a:noFill/>
                    </a:lnL>
                    <a:lnR>
                      <a:noFill/>
                    </a:lnR>
                    <a:lnT>
                      <a:noFill/>
                    </a:lnT>
                    <a:lnB>
                      <a:noFill/>
                    </a:lnB>
                  </a:tcPr>
                </a:tc>
                <a:tc>
                  <a:txBody>
                    <a:bodyPr/>
                    <a:lstStyle/>
                    <a:p>
                      <a:pPr algn="ctr"/>
                      <a:r>
                        <a:rPr lang="en-US" sz="1500"/>
                        <a:t>Good conductors of electricity </a:t>
                      </a:r>
                    </a:p>
                  </a:txBody>
                  <a:tcPr marL="76287" marR="76287" marT="38143" marB="38143" anchor="ctr">
                    <a:lnL>
                      <a:noFill/>
                    </a:lnL>
                    <a:lnR>
                      <a:noFill/>
                    </a:lnR>
                    <a:lnT>
                      <a:noFill/>
                    </a:lnT>
                    <a:lnB>
                      <a:noFill/>
                    </a:lnB>
                  </a:tcPr>
                </a:tc>
                <a:tc>
                  <a:txBody>
                    <a:bodyPr/>
                    <a:lstStyle/>
                    <a:p>
                      <a:pPr algn="ctr"/>
                      <a:r>
                        <a:rPr lang="en-US" sz="1500" dirty="0"/>
                        <a:t>Poor conductors of electricity </a:t>
                      </a:r>
                      <a:br>
                        <a:rPr lang="en-US" sz="1500" dirty="0"/>
                      </a:br>
                      <a:endParaRPr lang="en-US" sz="1500" dirty="0"/>
                    </a:p>
                  </a:txBody>
                  <a:tcPr marL="76287" marR="76287" marT="38143" marB="38143" anchor="ctr">
                    <a:lnL>
                      <a:noFill/>
                    </a:lnL>
                    <a:lnR>
                      <a:noFill/>
                    </a:lnR>
                    <a:lnB>
                      <a:noFill/>
                    </a:lnB>
                  </a:tcPr>
                </a:tc>
              </a:tr>
              <a:tr h="534006">
                <a:tc>
                  <a:txBody>
                    <a:bodyPr/>
                    <a:lstStyle/>
                    <a:p>
                      <a:pPr algn="ctr"/>
                      <a:r>
                        <a:rPr lang="en-US" sz="1500" dirty="0"/>
                        <a:t>2</a:t>
                      </a:r>
                      <a:br>
                        <a:rPr lang="en-US" sz="1500" dirty="0"/>
                      </a:br>
                      <a:endParaRPr lang="en-US" sz="1500" dirty="0"/>
                    </a:p>
                  </a:txBody>
                  <a:tcPr marL="76287" marR="76287" marT="38143" marB="38143" anchor="ctr">
                    <a:lnL>
                      <a:noFill/>
                    </a:lnL>
                    <a:lnR>
                      <a:noFill/>
                    </a:lnR>
                    <a:lnT>
                      <a:noFill/>
                    </a:lnT>
                    <a:lnB>
                      <a:noFill/>
                    </a:lnB>
                  </a:tcPr>
                </a:tc>
                <a:tc>
                  <a:txBody>
                    <a:bodyPr/>
                    <a:lstStyle/>
                    <a:p>
                      <a:pPr algn="ctr"/>
                      <a:r>
                        <a:rPr lang="en-US" sz="1500"/>
                        <a:t>Ductile </a:t>
                      </a:r>
                    </a:p>
                  </a:txBody>
                  <a:tcPr marL="76287" marR="76287" marT="38143" marB="38143" anchor="ctr">
                    <a:lnL>
                      <a:noFill/>
                    </a:lnL>
                    <a:lnR>
                      <a:noFill/>
                    </a:lnR>
                    <a:lnT>
                      <a:noFill/>
                    </a:lnT>
                    <a:lnB>
                      <a:noFill/>
                    </a:lnB>
                  </a:tcPr>
                </a:tc>
                <a:tc>
                  <a:txBody>
                    <a:bodyPr/>
                    <a:lstStyle/>
                    <a:p>
                      <a:pPr algn="ctr"/>
                      <a:r>
                        <a:rPr lang="en-US" sz="1500" dirty="0"/>
                        <a:t>Not ductile </a:t>
                      </a:r>
                      <a:br>
                        <a:rPr lang="en-US" sz="1500" dirty="0"/>
                      </a:br>
                      <a:endParaRPr lang="en-US" sz="1500" dirty="0"/>
                    </a:p>
                  </a:txBody>
                  <a:tcPr marL="76287" marR="76287" marT="38143" marB="38143" anchor="ctr">
                    <a:lnL>
                      <a:noFill/>
                    </a:lnL>
                    <a:lnR>
                      <a:noFill/>
                    </a:lnR>
                    <a:lnT>
                      <a:noFill/>
                    </a:lnT>
                    <a:lnB>
                      <a:noFill/>
                    </a:lnB>
                  </a:tcPr>
                </a:tc>
              </a:tr>
              <a:tr h="534006">
                <a:tc>
                  <a:txBody>
                    <a:bodyPr/>
                    <a:lstStyle/>
                    <a:p>
                      <a:pPr algn="ctr"/>
                      <a:r>
                        <a:rPr lang="en-US" sz="1500" dirty="0"/>
                        <a:t>3</a:t>
                      </a:r>
                      <a:br>
                        <a:rPr lang="en-US" sz="1500" dirty="0"/>
                      </a:br>
                      <a:endParaRPr lang="en-US" sz="1500" dirty="0"/>
                    </a:p>
                  </a:txBody>
                  <a:tcPr marL="76287" marR="76287" marT="38143" marB="38143" anchor="ctr">
                    <a:lnL>
                      <a:noFill/>
                    </a:lnL>
                    <a:lnR>
                      <a:noFill/>
                    </a:lnR>
                    <a:lnT>
                      <a:noFill/>
                    </a:lnT>
                    <a:lnB>
                      <a:noFill/>
                    </a:lnB>
                  </a:tcPr>
                </a:tc>
                <a:tc>
                  <a:txBody>
                    <a:bodyPr/>
                    <a:lstStyle/>
                    <a:p>
                      <a:pPr algn="ctr"/>
                      <a:r>
                        <a:rPr lang="en-US" sz="1500" dirty="0" smtClean="0"/>
                        <a:t>Malleable </a:t>
                      </a:r>
                      <a:endParaRPr lang="en-US" sz="1500" dirty="0"/>
                    </a:p>
                  </a:txBody>
                  <a:tcPr marL="76287" marR="76287" marT="38143" marB="38143" anchor="ctr">
                    <a:lnL>
                      <a:noFill/>
                    </a:lnL>
                    <a:lnR>
                      <a:noFill/>
                    </a:lnR>
                    <a:lnT>
                      <a:noFill/>
                    </a:lnT>
                    <a:lnB>
                      <a:noFill/>
                    </a:lnB>
                  </a:tcPr>
                </a:tc>
                <a:tc>
                  <a:txBody>
                    <a:bodyPr/>
                    <a:lstStyle/>
                    <a:p>
                      <a:pPr algn="ctr"/>
                      <a:r>
                        <a:rPr lang="en-US" sz="1500" dirty="0"/>
                        <a:t>Not malleable </a:t>
                      </a:r>
                    </a:p>
                  </a:txBody>
                  <a:tcPr marL="76287" marR="76287" marT="38143" marB="38143" anchor="ctr">
                    <a:lnL>
                      <a:noFill/>
                    </a:lnL>
                    <a:lnR>
                      <a:noFill/>
                    </a:lnR>
                    <a:lnT>
                      <a:noFill/>
                    </a:lnT>
                    <a:lnB>
                      <a:noFill/>
                    </a:lnB>
                  </a:tcPr>
                </a:tc>
              </a:tr>
              <a:tr h="534006">
                <a:tc>
                  <a:txBody>
                    <a:bodyPr/>
                    <a:lstStyle/>
                    <a:p>
                      <a:pPr algn="ctr"/>
                      <a:r>
                        <a:rPr lang="en-US" sz="1500" dirty="0" smtClean="0"/>
                        <a:t>4</a:t>
                      </a:r>
                      <a:endParaRPr lang="en-US" sz="1500" dirty="0"/>
                    </a:p>
                  </a:txBody>
                  <a:tcPr marL="76287" marR="76287" marT="38143" marB="38143" anchor="ctr">
                    <a:lnL>
                      <a:noFill/>
                    </a:lnL>
                    <a:lnR>
                      <a:noFill/>
                    </a:lnR>
                    <a:lnT>
                      <a:noFill/>
                    </a:lnT>
                    <a:lnB>
                      <a:noFill/>
                    </a:lnB>
                  </a:tcPr>
                </a:tc>
                <a:tc>
                  <a:txBody>
                    <a:bodyPr/>
                    <a:lstStyle/>
                    <a:p>
                      <a:pPr algn="ctr"/>
                      <a:r>
                        <a:rPr lang="en-US" sz="1500" dirty="0" smtClean="0"/>
                        <a:t>Luster</a:t>
                      </a:r>
                      <a:endParaRPr lang="en-US" sz="1500" dirty="0"/>
                    </a:p>
                  </a:txBody>
                  <a:tcPr marL="76287" marR="76287" marT="38143" marB="38143" anchor="ctr">
                    <a:lnL>
                      <a:noFill/>
                    </a:lnL>
                    <a:lnR>
                      <a:noFill/>
                    </a:lnR>
                    <a:lnT>
                      <a:noFill/>
                    </a:lnT>
                    <a:lnB>
                      <a:noFill/>
                    </a:lnB>
                  </a:tcPr>
                </a:tc>
                <a:tc>
                  <a:txBody>
                    <a:bodyPr/>
                    <a:lstStyle/>
                    <a:p>
                      <a:pPr algn="ctr"/>
                      <a:r>
                        <a:rPr lang="en-US" sz="1500" dirty="0" smtClean="0"/>
                        <a:t>Not luster</a:t>
                      </a:r>
                      <a:endParaRPr lang="en-US" sz="1500" dirty="0"/>
                    </a:p>
                  </a:txBody>
                  <a:tcPr marL="76287" marR="76287" marT="38143" marB="38143" anchor="ctr">
                    <a:lnL>
                      <a:noFill/>
                    </a:lnL>
                    <a:lnR>
                      <a:noFill/>
                    </a:lnR>
                    <a:lnT>
                      <a:noFill/>
                    </a:lnT>
                    <a:lnB>
                      <a:noFill/>
                    </a:lnB>
                  </a:tcPr>
                </a:tc>
              </a:tr>
              <a:tr h="534006">
                <a:tc>
                  <a:txBody>
                    <a:bodyPr/>
                    <a:lstStyle/>
                    <a:p>
                      <a:pPr algn="ctr"/>
                      <a:r>
                        <a:rPr lang="en-US" sz="1500" dirty="0" smtClean="0"/>
                        <a:t>5</a:t>
                      </a:r>
                      <a:endParaRPr lang="en-US" sz="1500" dirty="0"/>
                    </a:p>
                  </a:txBody>
                  <a:tcPr marL="76287" marR="76287" marT="38143" marB="38143" anchor="ctr">
                    <a:lnL>
                      <a:noFill/>
                    </a:lnL>
                    <a:lnR>
                      <a:noFill/>
                    </a:lnR>
                    <a:lnT>
                      <a:noFill/>
                    </a:lnT>
                    <a:lnB>
                      <a:noFill/>
                    </a:lnB>
                  </a:tcPr>
                </a:tc>
                <a:tc>
                  <a:txBody>
                    <a:bodyPr/>
                    <a:lstStyle/>
                    <a:p>
                      <a:pPr algn="ctr"/>
                      <a:r>
                        <a:rPr lang="en-US" sz="1500"/>
                        <a:t>Solids </a:t>
                      </a:r>
                    </a:p>
                  </a:txBody>
                  <a:tcPr marL="76287" marR="76287" marT="38143" marB="38143" anchor="ctr">
                    <a:lnL>
                      <a:noFill/>
                    </a:lnL>
                    <a:lnR>
                      <a:noFill/>
                    </a:lnR>
                    <a:lnT>
                      <a:noFill/>
                    </a:lnT>
                    <a:lnB>
                      <a:noFill/>
                    </a:lnB>
                  </a:tcPr>
                </a:tc>
                <a:tc>
                  <a:txBody>
                    <a:bodyPr/>
                    <a:lstStyle/>
                    <a:p>
                      <a:pPr algn="ctr"/>
                      <a:r>
                        <a:rPr lang="en-US" sz="1500"/>
                        <a:t>Solids, liquids or gases </a:t>
                      </a:r>
                      <a:br>
                        <a:rPr lang="en-US" sz="1500"/>
                      </a:br>
                      <a:endParaRPr lang="en-US" sz="1500"/>
                    </a:p>
                  </a:txBody>
                  <a:tcPr marL="76287" marR="76287" marT="38143" marB="38143" anchor="ctr">
                    <a:lnL>
                      <a:noFill/>
                    </a:lnL>
                    <a:lnR>
                      <a:noFill/>
                    </a:lnR>
                    <a:lnT>
                      <a:noFill/>
                    </a:lnT>
                    <a:lnB>
                      <a:noFill/>
                    </a:lnB>
                  </a:tcPr>
                </a:tc>
              </a:tr>
              <a:tr h="534006">
                <a:tc>
                  <a:txBody>
                    <a:bodyPr/>
                    <a:lstStyle/>
                    <a:p>
                      <a:pPr algn="ctr"/>
                      <a:r>
                        <a:rPr lang="en-US" sz="1500" dirty="0" smtClean="0"/>
                        <a:t>6</a:t>
                      </a:r>
                      <a:endParaRPr lang="en-US" sz="1500" dirty="0"/>
                    </a:p>
                  </a:txBody>
                  <a:tcPr marL="76287" marR="76287" marT="38143" marB="38143" anchor="ctr">
                    <a:lnL>
                      <a:noFill/>
                    </a:lnL>
                    <a:lnR>
                      <a:noFill/>
                    </a:lnR>
                    <a:lnT>
                      <a:noFill/>
                    </a:lnT>
                    <a:lnB>
                      <a:noFill/>
                    </a:lnB>
                  </a:tcPr>
                </a:tc>
                <a:tc>
                  <a:txBody>
                    <a:bodyPr/>
                    <a:lstStyle/>
                    <a:p>
                      <a:pPr algn="ctr"/>
                      <a:r>
                        <a:rPr lang="en-US" sz="1500"/>
                        <a:t>High melting point </a:t>
                      </a:r>
                      <a:br>
                        <a:rPr lang="en-US" sz="1500"/>
                      </a:br>
                      <a:endParaRPr lang="en-US" sz="1500"/>
                    </a:p>
                  </a:txBody>
                  <a:tcPr marL="76287" marR="76287" marT="38143" marB="38143" anchor="ctr">
                    <a:lnL>
                      <a:noFill/>
                    </a:lnL>
                    <a:lnR>
                      <a:noFill/>
                    </a:lnR>
                    <a:lnT>
                      <a:noFill/>
                    </a:lnT>
                    <a:lnB>
                      <a:noFill/>
                    </a:lnB>
                  </a:tcPr>
                </a:tc>
                <a:tc>
                  <a:txBody>
                    <a:bodyPr/>
                    <a:lstStyle/>
                    <a:p>
                      <a:pPr algn="ctr"/>
                      <a:r>
                        <a:rPr lang="en-US" sz="1500"/>
                        <a:t>Low melting point </a:t>
                      </a:r>
                      <a:br>
                        <a:rPr lang="en-US" sz="1500"/>
                      </a:br>
                      <a:endParaRPr lang="en-US" sz="1500"/>
                    </a:p>
                  </a:txBody>
                  <a:tcPr marL="76287" marR="76287" marT="38143" marB="38143" anchor="ctr">
                    <a:lnL>
                      <a:noFill/>
                    </a:lnL>
                    <a:lnR>
                      <a:noFill/>
                    </a:lnR>
                    <a:lnT>
                      <a:noFill/>
                    </a:lnT>
                    <a:lnB>
                      <a:noFill/>
                    </a:lnB>
                  </a:tcPr>
                </a:tc>
              </a:tr>
              <a:tr h="762866">
                <a:tc>
                  <a:txBody>
                    <a:bodyPr/>
                    <a:lstStyle/>
                    <a:p>
                      <a:pPr algn="ctr"/>
                      <a:r>
                        <a:rPr lang="en-US" sz="1500" dirty="0" smtClean="0"/>
                        <a:t>7</a:t>
                      </a:r>
                      <a:r>
                        <a:rPr lang="en-US" sz="1500" dirty="0"/>
                        <a:t/>
                      </a:r>
                      <a:br>
                        <a:rPr lang="en-US" sz="1500" dirty="0"/>
                      </a:br>
                      <a:endParaRPr lang="en-US" sz="1500" dirty="0"/>
                    </a:p>
                  </a:txBody>
                  <a:tcPr marL="76287" marR="76287" marT="38143" marB="38143" anchor="ctr">
                    <a:lnL>
                      <a:noFill/>
                    </a:lnL>
                    <a:lnR>
                      <a:noFill/>
                    </a:lnR>
                    <a:lnT>
                      <a:noFill/>
                    </a:lnT>
                    <a:lnB>
                      <a:noFill/>
                    </a:lnB>
                  </a:tcPr>
                </a:tc>
                <a:tc>
                  <a:txBody>
                    <a:bodyPr/>
                    <a:lstStyle/>
                    <a:p>
                      <a:pPr algn="ctr"/>
                      <a:r>
                        <a:rPr lang="en-US" sz="1500"/>
                        <a:t>Good conductors of heat </a:t>
                      </a:r>
                      <a:br>
                        <a:rPr lang="en-US" sz="1500"/>
                      </a:br>
                      <a:endParaRPr lang="en-US" sz="1500"/>
                    </a:p>
                  </a:txBody>
                  <a:tcPr marL="76287" marR="76287" marT="38143" marB="38143" anchor="ctr">
                    <a:lnL>
                      <a:noFill/>
                    </a:lnL>
                    <a:lnR>
                      <a:noFill/>
                    </a:lnR>
                    <a:lnT>
                      <a:noFill/>
                    </a:lnT>
                    <a:lnB>
                      <a:noFill/>
                    </a:lnB>
                  </a:tcPr>
                </a:tc>
                <a:tc>
                  <a:txBody>
                    <a:bodyPr/>
                    <a:lstStyle/>
                    <a:p>
                      <a:pPr algn="ctr"/>
                      <a:r>
                        <a:rPr lang="en-US" sz="1500" dirty="0"/>
                        <a:t>Poor conductors of heat </a:t>
                      </a:r>
                    </a:p>
                  </a:txBody>
                  <a:tcPr marL="76287" marR="76287" marT="38143" marB="38143" anchor="ctr">
                    <a:lnL>
                      <a:noFill/>
                    </a:lnL>
                    <a:lnR>
                      <a:noFill/>
                    </a:lnR>
                    <a:lnT>
                      <a:noFill/>
                    </a:lnT>
                    <a:lnB>
                      <a:noFill/>
                    </a:lnB>
                  </a:tcPr>
                </a:tc>
              </a:tr>
            </a:tbl>
          </a:graphicData>
        </a:graphic>
      </p:graphicFrame>
    </p:spTree>
    <p:extLst>
      <p:ext uri="{BB962C8B-B14F-4D97-AF65-F5344CB8AC3E}">
        <p14:creationId xmlns:p14="http://schemas.microsoft.com/office/powerpoint/2010/main" val="963274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properties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6456303"/>
              </p:ext>
            </p:extLst>
          </p:nvPr>
        </p:nvGraphicFramePr>
        <p:xfrm>
          <a:off x="1103313" y="2413159"/>
          <a:ext cx="8947149" cy="2560320"/>
        </p:xfrm>
        <a:graphic>
          <a:graphicData uri="http://schemas.openxmlformats.org/drawingml/2006/table">
            <a:tbl>
              <a:tblPr/>
              <a:tblGrid>
                <a:gridCol w="2982383"/>
                <a:gridCol w="2982383"/>
                <a:gridCol w="2982383"/>
              </a:tblGrid>
              <a:tr h="0">
                <a:tc>
                  <a:txBody>
                    <a:bodyPr/>
                    <a:lstStyle/>
                    <a:p>
                      <a:pPr algn="ctr"/>
                      <a:r>
                        <a:rPr lang="en-US" b="1" dirty="0" err="1"/>
                        <a:t>S.No</a:t>
                      </a:r>
                      <a:r>
                        <a:rPr lang="en-US" b="1" dirty="0"/>
                        <a:t> </a:t>
                      </a:r>
                      <a:r>
                        <a:rPr lang="en-US" dirty="0"/>
                        <a:t/>
                      </a:r>
                      <a:br>
                        <a:rPr lang="en-US" dirty="0"/>
                      </a:br>
                      <a:endParaRPr lang="en-US" dirty="0"/>
                    </a:p>
                  </a:txBody>
                  <a:tcPr anchor="ctr">
                    <a:lnL>
                      <a:noFill/>
                    </a:lnL>
                    <a:lnR>
                      <a:noFill/>
                    </a:lnR>
                    <a:lnT>
                      <a:noFill/>
                    </a:lnT>
                    <a:lnB>
                      <a:noFill/>
                    </a:lnB>
                  </a:tcPr>
                </a:tc>
                <a:tc>
                  <a:txBody>
                    <a:bodyPr/>
                    <a:lstStyle/>
                    <a:p>
                      <a:pPr algn="ctr"/>
                      <a:r>
                        <a:rPr lang="en-US" b="1" dirty="0"/>
                        <a:t>Metals </a:t>
                      </a:r>
                      <a:r>
                        <a:rPr lang="en-US" dirty="0"/>
                        <a:t/>
                      </a:r>
                      <a:br>
                        <a:rPr lang="en-US" dirty="0"/>
                      </a:br>
                      <a:endParaRPr lang="en-US" dirty="0"/>
                    </a:p>
                  </a:txBody>
                  <a:tcPr anchor="ctr">
                    <a:lnL>
                      <a:noFill/>
                    </a:lnL>
                    <a:lnR>
                      <a:noFill/>
                    </a:lnR>
                    <a:lnT>
                      <a:noFill/>
                    </a:lnT>
                    <a:lnB>
                      <a:noFill/>
                    </a:lnB>
                  </a:tcPr>
                </a:tc>
                <a:tc>
                  <a:txBody>
                    <a:bodyPr/>
                    <a:lstStyle/>
                    <a:p>
                      <a:pPr algn="ctr"/>
                      <a:r>
                        <a:rPr lang="en-US" b="1"/>
                        <a:t>Nonmetals </a:t>
                      </a:r>
                      <a:r>
                        <a:rPr lang="en-US"/>
                        <a:t/>
                      </a:r>
                      <a:br>
                        <a:rPr lang="en-US"/>
                      </a:br>
                      <a:endParaRPr lang="en-US"/>
                    </a:p>
                  </a:txBody>
                  <a:tcPr anchor="ctr">
                    <a:lnL>
                      <a:noFill/>
                    </a:lnL>
                    <a:lnR>
                      <a:noFill/>
                    </a:lnR>
                    <a:lnT>
                      <a:noFill/>
                    </a:lnT>
                    <a:lnB>
                      <a:noFill/>
                    </a:lnB>
                  </a:tcPr>
                </a:tc>
              </a:tr>
              <a:tr h="0">
                <a:tc>
                  <a:txBody>
                    <a:bodyPr/>
                    <a:lstStyle/>
                    <a:p>
                      <a:pPr algn="ctr"/>
                      <a:r>
                        <a:rPr lang="en-US"/>
                        <a:t>1</a:t>
                      </a:r>
                    </a:p>
                  </a:txBody>
                  <a:tcPr anchor="ctr">
                    <a:lnL>
                      <a:noFill/>
                    </a:lnL>
                    <a:lnR>
                      <a:noFill/>
                    </a:lnR>
                    <a:lnT>
                      <a:noFill/>
                    </a:lnT>
                    <a:lnB>
                      <a:noFill/>
                    </a:lnB>
                  </a:tcPr>
                </a:tc>
                <a:tc>
                  <a:txBody>
                    <a:bodyPr/>
                    <a:lstStyle/>
                    <a:p>
                      <a:pPr algn="ctr"/>
                      <a:r>
                        <a:rPr lang="en-US"/>
                        <a:t>React with acids </a:t>
                      </a:r>
                      <a:br>
                        <a:rPr lang="en-US"/>
                      </a:br>
                      <a:endParaRPr lang="en-US"/>
                    </a:p>
                  </a:txBody>
                  <a:tcPr anchor="ctr">
                    <a:lnL>
                      <a:noFill/>
                    </a:lnL>
                    <a:lnR>
                      <a:noFill/>
                    </a:lnR>
                    <a:lnT>
                      <a:noFill/>
                    </a:lnT>
                    <a:lnB>
                      <a:noFill/>
                    </a:lnB>
                  </a:tcPr>
                </a:tc>
                <a:tc>
                  <a:txBody>
                    <a:bodyPr/>
                    <a:lstStyle/>
                    <a:p>
                      <a:pPr algn="ctr"/>
                      <a:r>
                        <a:rPr lang="en-US"/>
                        <a:t>Do not react with acids </a:t>
                      </a:r>
                      <a:br>
                        <a:rPr lang="en-US"/>
                      </a:br>
                      <a:endParaRPr lang="en-US"/>
                    </a:p>
                  </a:txBody>
                  <a:tcPr anchor="ctr">
                    <a:lnL>
                      <a:noFill/>
                    </a:lnL>
                    <a:lnR>
                      <a:noFill/>
                    </a:lnR>
                    <a:lnT>
                      <a:noFill/>
                    </a:lnT>
                    <a:lnB>
                      <a:noFill/>
                    </a:lnB>
                  </a:tcPr>
                </a:tc>
              </a:tr>
              <a:tr h="0">
                <a:tc>
                  <a:txBody>
                    <a:bodyPr/>
                    <a:lstStyle/>
                    <a:p>
                      <a:pPr algn="ctr"/>
                      <a:r>
                        <a:rPr lang="en-US" dirty="0" smtClean="0"/>
                        <a:t>2</a:t>
                      </a:r>
                      <a:r>
                        <a:rPr lang="en-US" dirty="0"/>
                        <a:t/>
                      </a:r>
                      <a:br>
                        <a:rPr lang="en-US" dirty="0"/>
                      </a:br>
                      <a:endParaRPr lang="en-US" dirty="0"/>
                    </a:p>
                  </a:txBody>
                  <a:tcPr anchor="ctr">
                    <a:lnL>
                      <a:noFill/>
                    </a:lnL>
                    <a:lnR>
                      <a:noFill/>
                    </a:lnR>
                    <a:lnT>
                      <a:noFill/>
                    </a:lnT>
                    <a:lnB>
                      <a:noFill/>
                    </a:lnB>
                  </a:tcPr>
                </a:tc>
                <a:tc>
                  <a:txBody>
                    <a:bodyPr/>
                    <a:lstStyle/>
                    <a:p>
                      <a:pPr algn="ctr"/>
                      <a:r>
                        <a:rPr lang="en-US"/>
                        <a:t>Form cations </a:t>
                      </a:r>
                      <a:br>
                        <a:rPr lang="en-US"/>
                      </a:br>
                      <a:endParaRPr lang="en-US"/>
                    </a:p>
                  </a:txBody>
                  <a:tcPr anchor="ctr">
                    <a:lnL>
                      <a:noFill/>
                    </a:lnL>
                    <a:lnR>
                      <a:noFill/>
                    </a:lnR>
                    <a:lnT>
                      <a:noFill/>
                    </a:lnT>
                    <a:lnB>
                      <a:noFill/>
                    </a:lnB>
                  </a:tcPr>
                </a:tc>
                <a:tc>
                  <a:txBody>
                    <a:bodyPr/>
                    <a:lstStyle/>
                    <a:p>
                      <a:pPr algn="ctr"/>
                      <a:r>
                        <a:rPr lang="en-US"/>
                        <a:t>Form anions </a:t>
                      </a:r>
                      <a:br>
                        <a:rPr lang="en-US"/>
                      </a:br>
                      <a:endParaRPr lang="en-US"/>
                    </a:p>
                  </a:txBody>
                  <a:tcPr anchor="ctr">
                    <a:lnL>
                      <a:noFill/>
                    </a:lnL>
                    <a:lnR>
                      <a:noFill/>
                    </a:lnR>
                    <a:lnT>
                      <a:noFill/>
                    </a:lnT>
                    <a:lnB>
                      <a:noFill/>
                    </a:lnB>
                  </a:tcPr>
                </a:tc>
              </a:tr>
              <a:tr h="0">
                <a:tc>
                  <a:txBody>
                    <a:bodyPr/>
                    <a:lstStyle/>
                    <a:p>
                      <a:pPr algn="ctr"/>
                      <a:r>
                        <a:rPr lang="en-US" dirty="0" smtClean="0"/>
                        <a:t>3</a:t>
                      </a:r>
                      <a:r>
                        <a:rPr lang="en-US" dirty="0"/>
                        <a:t/>
                      </a:r>
                      <a:br>
                        <a:rPr lang="en-US" dirty="0"/>
                      </a:br>
                      <a:endParaRPr lang="en-US" dirty="0"/>
                    </a:p>
                  </a:txBody>
                  <a:tcPr anchor="ctr">
                    <a:lnL>
                      <a:noFill/>
                    </a:lnL>
                    <a:lnR>
                      <a:noFill/>
                    </a:lnR>
                    <a:lnT>
                      <a:noFill/>
                    </a:lnT>
                    <a:lnB>
                      <a:noFill/>
                    </a:lnB>
                  </a:tcPr>
                </a:tc>
                <a:tc>
                  <a:txBody>
                    <a:bodyPr/>
                    <a:lstStyle/>
                    <a:p>
                      <a:pPr algn="ctr"/>
                      <a:r>
                        <a:rPr lang="en-US" dirty="0"/>
                        <a:t>Form ionic </a:t>
                      </a:r>
                      <a:r>
                        <a:rPr lang="en-US" dirty="0" smtClean="0"/>
                        <a:t>bonds </a:t>
                      </a:r>
                      <a:r>
                        <a:rPr lang="en-US" dirty="0"/>
                        <a:t/>
                      </a:r>
                      <a:br>
                        <a:rPr lang="en-US" dirty="0"/>
                      </a:br>
                      <a:endParaRPr lang="en-US" dirty="0"/>
                    </a:p>
                  </a:txBody>
                  <a:tcPr anchor="ctr">
                    <a:lnL>
                      <a:noFill/>
                    </a:lnL>
                    <a:lnR>
                      <a:noFill/>
                    </a:lnR>
                    <a:lnT>
                      <a:noFill/>
                    </a:lnT>
                    <a:lnB>
                      <a:noFill/>
                    </a:lnB>
                  </a:tcPr>
                </a:tc>
                <a:tc>
                  <a:txBody>
                    <a:bodyPr/>
                    <a:lstStyle/>
                    <a:p>
                      <a:pPr algn="ctr"/>
                      <a:r>
                        <a:rPr lang="en-US" dirty="0"/>
                        <a:t>Form covalent </a:t>
                      </a:r>
                      <a:r>
                        <a:rPr lang="en-US" dirty="0" smtClean="0"/>
                        <a:t>bonds </a:t>
                      </a:r>
                      <a:endParaRPr lang="en-US" dirty="0"/>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88214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Metalloids</a:t>
            </a:r>
            <a:endParaRPr lang="en-US" dirty="0"/>
          </a:p>
        </p:txBody>
      </p:sp>
      <p:sp>
        <p:nvSpPr>
          <p:cNvPr id="3" name="Content Placeholder 2"/>
          <p:cNvSpPr>
            <a:spLocks noGrp="1"/>
          </p:cNvSpPr>
          <p:nvPr>
            <p:ph idx="1"/>
          </p:nvPr>
        </p:nvSpPr>
        <p:spPr>
          <a:xfrm>
            <a:off x="1103312" y="1233578"/>
            <a:ext cx="8946541" cy="5014822"/>
          </a:xfrm>
        </p:spPr>
        <p:txBody>
          <a:bodyPr>
            <a:normAutofit fontScale="92500" lnSpcReduction="20000"/>
          </a:bodyPr>
          <a:lstStyle/>
          <a:p>
            <a:r>
              <a:rPr lang="en-US" b="1" dirty="0"/>
              <a:t>Metalloids</a:t>
            </a:r>
            <a:r>
              <a:rPr lang="en-US" dirty="0"/>
              <a:t/>
            </a:r>
            <a:br>
              <a:rPr lang="en-US" dirty="0"/>
            </a:br>
            <a:r>
              <a:rPr lang="en-US" dirty="0"/>
              <a:t/>
            </a:r>
            <a:br>
              <a:rPr lang="en-US" dirty="0"/>
            </a:br>
            <a:r>
              <a:rPr lang="en-US" dirty="0" err="1"/>
              <a:t>Metalloids</a:t>
            </a:r>
            <a:r>
              <a:rPr lang="en-US" dirty="0"/>
              <a:t> such as boron and silicon are the elements that form a diagonal separation between metals and nonmetals in the periodic table. Metalloids have properties somewhat between those of metals and nonmetals, and they often exhibit some of the characteristic properties of each type</a:t>
            </a:r>
            <a:r>
              <a:rPr lang="en-US" dirty="0" smtClean="0"/>
              <a:t>.</a:t>
            </a:r>
          </a:p>
          <a:p>
            <a:r>
              <a:rPr lang="en-US" dirty="0"/>
              <a:t>The metalloids display some of the same properties as metals and a number of them are of considerable interest for their </a:t>
            </a:r>
            <a:r>
              <a:rPr lang="en-US" dirty="0">
                <a:hlinkClick r:id="rId2"/>
              </a:rPr>
              <a:t>environmental toxicology</a:t>
            </a:r>
            <a:r>
              <a:rPr lang="en-US" dirty="0"/>
              <a:t>. Six elements are classified metalloids. </a:t>
            </a:r>
            <a:br>
              <a:rPr lang="en-US" dirty="0"/>
            </a:br>
            <a:endParaRPr lang="en-US" dirty="0"/>
          </a:p>
          <a:p>
            <a:r>
              <a:rPr lang="en-US" b="1" dirty="0"/>
              <a:t>Boron</a:t>
            </a:r>
            <a:endParaRPr lang="en-US" dirty="0"/>
          </a:p>
          <a:p>
            <a:r>
              <a:rPr lang="en-US" b="1" dirty="0"/>
              <a:t>Silicon</a:t>
            </a:r>
            <a:endParaRPr lang="en-US" dirty="0"/>
          </a:p>
          <a:p>
            <a:r>
              <a:rPr lang="en-US" b="1" dirty="0"/>
              <a:t>Germanium</a:t>
            </a:r>
            <a:endParaRPr lang="en-US" dirty="0"/>
          </a:p>
          <a:p>
            <a:r>
              <a:rPr lang="en-US" b="1" dirty="0"/>
              <a:t>Arsenic</a:t>
            </a:r>
            <a:endParaRPr lang="en-US" dirty="0"/>
          </a:p>
          <a:p>
            <a:r>
              <a:rPr lang="en-US" b="1" dirty="0"/>
              <a:t>Antimony</a:t>
            </a:r>
            <a:endParaRPr lang="en-US" dirty="0"/>
          </a:p>
          <a:p>
            <a:r>
              <a:rPr lang="en-US" b="1" dirty="0"/>
              <a:t>Tellurium</a:t>
            </a:r>
            <a:endParaRPr lang="en-US" dirty="0"/>
          </a:p>
          <a:p>
            <a:endParaRPr lang="en-US" dirty="0"/>
          </a:p>
        </p:txBody>
      </p:sp>
    </p:spTree>
    <p:extLst>
      <p:ext uri="{BB962C8B-B14F-4D97-AF65-F5344CB8AC3E}">
        <p14:creationId xmlns:p14="http://schemas.microsoft.com/office/powerpoint/2010/main" val="42582768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1141</TotalTime>
  <Words>372</Words>
  <Application>Microsoft Office PowerPoint</Application>
  <PresentationFormat>Widescreen</PresentationFormat>
  <Paragraphs>100</Paragraphs>
  <Slides>11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Metals , Nonmetals and Metalloids </vt:lpstr>
      <vt:lpstr>Do it Now questions: Please Choose to answer one of these questions using the calcium or magnesium articles : (7 Minutes)</vt:lpstr>
      <vt:lpstr>Chemical elements in human body</vt:lpstr>
      <vt:lpstr>Please choose your elements and get back in your teams.</vt:lpstr>
      <vt:lpstr>Presentation</vt:lpstr>
      <vt:lpstr>Please research the following facts about your element</vt:lpstr>
      <vt:lpstr>Physical Properties </vt:lpstr>
      <vt:lpstr>Chemical properties</vt:lpstr>
      <vt:lpstr>Metalloids</vt:lpstr>
      <vt:lpstr>Properties of Metals Nonmetals and Metalloids </vt:lpstr>
      <vt:lpstr>Please use the graphic organizer to record your observations about the chemical elements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Metals , Nonmetals and Metalloids</dc:title>
  <dc:creator>Liliana Caraba</dc:creator>
  <cp:lastModifiedBy>Liliana Caraba</cp:lastModifiedBy>
  <cp:revision>14</cp:revision>
  <dcterms:created xsi:type="dcterms:W3CDTF">2014-12-15T04:31:11Z</dcterms:created>
  <dcterms:modified xsi:type="dcterms:W3CDTF">2015-01-04T19:37:16Z</dcterms:modified>
</cp:coreProperties>
</file>